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1" r:id="rId4"/>
    <p:sldId id="302" r:id="rId5"/>
    <p:sldId id="303" r:id="rId6"/>
    <p:sldId id="262" r:id="rId7"/>
    <p:sldId id="263" r:id="rId8"/>
    <p:sldId id="283" r:id="rId9"/>
    <p:sldId id="284" r:id="rId10"/>
    <p:sldId id="277" r:id="rId11"/>
    <p:sldId id="264" r:id="rId12"/>
    <p:sldId id="265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3" r:id="rId21"/>
    <p:sldId id="294" r:id="rId22"/>
    <p:sldId id="292" r:id="rId23"/>
    <p:sldId id="295" r:id="rId24"/>
    <p:sldId id="299" r:id="rId25"/>
    <p:sldId id="300" r:id="rId26"/>
    <p:sldId id="296" r:id="rId27"/>
    <p:sldId id="297" r:id="rId28"/>
    <p:sldId id="298" r:id="rId29"/>
    <p:sldId id="278" r:id="rId30"/>
    <p:sldId id="276" r:id="rId31"/>
    <p:sldId id="275" r:id="rId3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58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DD11-7A70-43DC-B5C2-6132EEF1CC35}" type="datetimeFigureOut">
              <a:rPr lang="zh-CN" altLang="en-US" smtClean="0"/>
              <a:t>2019/8/7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DF487-24A4-47AF-B1FF-5EED36389784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5937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DD11-7A70-43DC-B5C2-6132EEF1CC35}" type="datetimeFigureOut">
              <a:rPr lang="zh-CN" altLang="en-US" smtClean="0"/>
              <a:t>2019/8/7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DF487-24A4-47AF-B1FF-5EED363897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4333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DD11-7A70-43DC-B5C2-6132EEF1CC35}" type="datetimeFigureOut">
              <a:rPr lang="zh-CN" altLang="en-US" smtClean="0"/>
              <a:t>2019/8/7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DF487-24A4-47AF-B1FF-5EED363897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5827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DD11-7A70-43DC-B5C2-6132EEF1CC35}" type="datetimeFigureOut">
              <a:rPr lang="zh-CN" altLang="en-US" smtClean="0"/>
              <a:t>2019/8/7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DF487-24A4-47AF-B1FF-5EED363897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665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DD11-7A70-43DC-B5C2-6132EEF1CC35}" type="datetimeFigureOut">
              <a:rPr lang="zh-CN" altLang="en-US" smtClean="0"/>
              <a:t>2019/8/7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DF487-24A4-47AF-B1FF-5EED36389784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3642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DD11-7A70-43DC-B5C2-6132EEF1CC35}" type="datetimeFigureOut">
              <a:rPr lang="zh-CN" altLang="en-US" smtClean="0"/>
              <a:t>2019/8/7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DF487-24A4-47AF-B1FF-5EED363897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8670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DD11-7A70-43DC-B5C2-6132EEF1CC35}" type="datetimeFigureOut">
              <a:rPr lang="zh-CN" altLang="en-US" smtClean="0"/>
              <a:t>2019/8/7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DF487-24A4-47AF-B1FF-5EED363897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8961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DD11-7A70-43DC-B5C2-6132EEF1CC35}" type="datetimeFigureOut">
              <a:rPr lang="zh-CN" altLang="en-US" smtClean="0"/>
              <a:t>2019/8/7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DF487-24A4-47AF-B1FF-5EED363897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5275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DD11-7A70-43DC-B5C2-6132EEF1CC35}" type="datetimeFigureOut">
              <a:rPr lang="zh-CN" altLang="en-US" smtClean="0"/>
              <a:t>2019/8/7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DF487-24A4-47AF-B1FF-5EED363897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840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C52DD11-7A70-43DC-B5C2-6132EEF1CC35}" type="datetimeFigureOut">
              <a:rPr lang="zh-CN" altLang="en-US" smtClean="0"/>
              <a:t>2019/8/7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78DF487-24A4-47AF-B1FF-5EED363897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3733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DD11-7A70-43DC-B5C2-6132EEF1CC35}" type="datetimeFigureOut">
              <a:rPr lang="zh-CN" altLang="en-US" smtClean="0"/>
              <a:t>2019/8/7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DF487-24A4-47AF-B1FF-5EED363897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0390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C52DD11-7A70-43DC-B5C2-6132EEF1CC35}" type="datetimeFigureOut">
              <a:rPr lang="zh-CN" altLang="en-US" smtClean="0"/>
              <a:t>2019/8/7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78DF487-24A4-47AF-B1FF-5EED36389784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1314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ehall.suda.edu.cn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9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its.suda.edu.cn/2268/list.htm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6CC18680-40E0-46F3-BCED-82F93D95A991}"/>
              </a:ext>
            </a:extLst>
          </p:cNvPr>
          <p:cNvGrpSpPr/>
          <p:nvPr/>
        </p:nvGrpSpPr>
        <p:grpSpPr>
          <a:xfrm>
            <a:off x="491117" y="866966"/>
            <a:ext cx="3071812" cy="5320305"/>
            <a:chOff x="491117" y="866966"/>
            <a:chExt cx="3071812" cy="5320305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421BFA4-712F-4A5F-8BB0-B40F7521DB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05"/>
            <a:stretch/>
          </p:blipFill>
          <p:spPr>
            <a:xfrm>
              <a:off x="1387833" y="866966"/>
              <a:ext cx="1216770" cy="1217701"/>
            </a:xfrm>
            <a:prstGeom prst="ellipse">
              <a:avLst/>
            </a:prstGeom>
          </p:spPr>
        </p:pic>
        <p:pic>
          <p:nvPicPr>
            <p:cNvPr id="7" name="Picture 60">
              <a:extLst>
                <a:ext uri="{FF2B5EF4-FFF2-40B4-BE49-F238E27FC236}">
                  <a16:creationId xmlns:a16="http://schemas.microsoft.com/office/drawing/2014/main" id="{92238D3A-7B33-4D2B-9586-A4B0FDBB1D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972130" y="2294599"/>
              <a:ext cx="2163762" cy="720725"/>
            </a:xfrm>
            <a:prstGeom prst="rect">
              <a:avLst/>
            </a:prstGeom>
            <a:noFill/>
            <a:ln w="28575" cap="flat" cmpd="sng" algn="ctr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58D9DF7C-6804-4DBE-AD04-0736E64F8C9A}"/>
                </a:ext>
              </a:extLst>
            </p:cNvPr>
            <p:cNvSpPr/>
            <p:nvPr/>
          </p:nvSpPr>
          <p:spPr>
            <a:xfrm>
              <a:off x="884818" y="3016568"/>
              <a:ext cx="2284413" cy="4000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1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Soochow University</a:t>
              </a: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314B4A23-BCC5-4507-A321-26E3B173C8E7}"/>
                </a:ext>
              </a:extLst>
            </p:cNvPr>
            <p:cNvSpPr/>
            <p:nvPr/>
          </p:nvSpPr>
          <p:spPr bwMode="auto">
            <a:xfrm>
              <a:off x="491117" y="5280913"/>
              <a:ext cx="3071812" cy="906358"/>
            </a:xfrm>
            <a:prstGeom prst="rect">
              <a:avLst/>
            </a:prstGeom>
          </p:spPr>
          <p:txBody>
            <a:bodyPr lIns="287995" tIns="143996" rIns="287995" bIns="143996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1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 </a:t>
              </a:r>
              <a:r>
                <a:rPr kumimoji="0" lang="en-US" altLang="zh-CN" sz="1600" b="1" i="1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Shizi</a:t>
              </a:r>
              <a:r>
                <a:rPr kumimoji="0" lang="en-US" altLang="zh-CN" sz="1600" b="1" i="1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Str. Suzhou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1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China 215006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1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www.suda.edu.cn</a:t>
              </a:r>
              <a:endParaRPr kumimoji="0" lang="zh-CN" altLang="en-US" sz="24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E3143407-9E6D-4B08-8BD3-A119B5F92D08}"/>
                </a:ext>
              </a:extLst>
            </p:cNvPr>
            <p:cNvCxnSpPr/>
            <p:nvPr/>
          </p:nvCxnSpPr>
          <p:spPr>
            <a:xfrm>
              <a:off x="884817" y="2187252"/>
              <a:ext cx="2286000" cy="158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E16DAFB6-376E-4747-8E7A-F7E9204B73D6}"/>
                </a:ext>
              </a:extLst>
            </p:cNvPr>
            <p:cNvCxnSpPr/>
            <p:nvPr/>
          </p:nvCxnSpPr>
          <p:spPr>
            <a:xfrm>
              <a:off x="884817" y="6135160"/>
              <a:ext cx="2286000" cy="158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文本框 7">
            <a:extLst>
              <a:ext uri="{FF2B5EF4-FFF2-40B4-BE49-F238E27FC236}">
                <a16:creationId xmlns:a16="http://schemas.microsoft.com/office/drawing/2014/main" id="{6F1B40E8-FE34-484F-9468-68DEB09E1A08}"/>
              </a:ext>
            </a:extLst>
          </p:cNvPr>
          <p:cNvSpPr txBox="1"/>
          <p:nvPr/>
        </p:nvSpPr>
        <p:spPr>
          <a:xfrm>
            <a:off x="4220308" y="707327"/>
            <a:ext cx="7789985" cy="313932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600" b="1" i="0" u="none" strike="noStrike" kern="1200" cap="none" spc="0" normalizeH="0" baseline="0" noProof="0" dirty="0">
                <a:ln w="22225">
                  <a:solidFill>
                    <a:srgbClr val="BD582C"/>
                  </a:solidFill>
                  <a:prstDash val="solid"/>
                </a:ln>
                <a:solidFill>
                  <a:srgbClr val="BD582C">
                    <a:lumMod val="40000"/>
                    <a:lumOff val="6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教职工个人数据系统</a:t>
            </a:r>
            <a:endParaRPr kumimoji="0" lang="en-US" altLang="zh-CN" sz="6600" b="1" i="0" u="none" strike="noStrike" kern="1200" cap="none" spc="0" normalizeH="0" baseline="0" noProof="0" dirty="0">
              <a:ln w="22225">
                <a:solidFill>
                  <a:srgbClr val="BD582C"/>
                </a:solidFill>
                <a:prstDash val="solid"/>
              </a:ln>
              <a:solidFill>
                <a:srgbClr val="BD582C">
                  <a:lumMod val="40000"/>
                  <a:lumOff val="6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600" b="1" i="0" u="none" strike="noStrike" kern="1200" cap="none" spc="0" normalizeH="0" baseline="0" noProof="0" dirty="0">
                <a:ln w="22225">
                  <a:solidFill>
                    <a:srgbClr val="BD582C"/>
                  </a:solidFill>
                  <a:prstDash val="solid"/>
                </a:ln>
                <a:solidFill>
                  <a:srgbClr val="BD582C">
                    <a:lumMod val="40000"/>
                    <a:lumOff val="6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审核操作手册</a:t>
            </a:r>
            <a:endParaRPr kumimoji="0" lang="en-US" altLang="zh-CN" sz="6600" b="1" i="0" u="none" strike="noStrike" kern="1200" cap="none" spc="0" normalizeH="0" baseline="0" noProof="0" dirty="0">
              <a:ln w="22225">
                <a:solidFill>
                  <a:srgbClr val="BD582C"/>
                </a:solidFill>
                <a:prstDash val="solid"/>
              </a:ln>
              <a:solidFill>
                <a:srgbClr val="BD582C">
                  <a:lumMod val="40000"/>
                  <a:lumOff val="6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文本框 1">
            <a:extLst>
              <a:ext uri="{FF2B5EF4-FFF2-40B4-BE49-F238E27FC236}">
                <a16:creationId xmlns:a16="http://schemas.microsoft.com/office/drawing/2014/main" id="{01011C41-672C-4477-B7C5-C7261A1BF42E}"/>
              </a:ext>
            </a:extLst>
          </p:cNvPr>
          <p:cNvSpPr txBox="1"/>
          <p:nvPr/>
        </p:nvSpPr>
        <p:spPr>
          <a:xfrm>
            <a:off x="5919708" y="5304163"/>
            <a:ext cx="4887292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人力资源处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2019</a:t>
            </a:r>
            <a:r>
              <a:rPr kumimoji="0" lang="zh-CN" altLang="en-US" sz="24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年</a:t>
            </a:r>
            <a:r>
              <a:rPr kumimoji="0" lang="en-US" altLang="zh-CN" sz="24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8</a:t>
            </a:r>
            <a:r>
              <a:rPr kumimoji="0" lang="zh-CN" altLang="en-US" sz="24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月</a:t>
            </a:r>
          </a:p>
        </p:txBody>
      </p:sp>
    </p:spTree>
    <p:extLst>
      <p:ext uri="{BB962C8B-B14F-4D97-AF65-F5344CB8AC3E}">
        <p14:creationId xmlns:p14="http://schemas.microsoft.com/office/powerpoint/2010/main" val="2544635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097279" y="758952"/>
            <a:ext cx="10658035" cy="3566160"/>
          </a:xfrm>
        </p:spPr>
        <p:txBody>
          <a:bodyPr/>
          <a:lstStyle/>
          <a:p>
            <a:r>
              <a:rPr lang="en-US" altLang="zh-CN" b="1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b="1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审核操作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Chapter 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29027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627529" y="744071"/>
            <a:ext cx="1093694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627529" y="282406"/>
            <a:ext cx="40831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</a:t>
            </a:r>
            <a:r>
              <a:rPr kumimoji="0" lang="en-US" altLang="zh-CN" sz="24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kumimoji="0" lang="zh-CN" altLang="en-US" sz="24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）教职工基本信息审核</a:t>
            </a:r>
            <a:r>
              <a:rPr kumimoji="0" lang="en-US" altLang="zh-CN" sz="24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-1</a:t>
            </a:r>
            <a:endParaRPr kumimoji="0" lang="zh-CN" altLang="en-US" sz="2400" b="1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747" y="1834156"/>
            <a:ext cx="11086506" cy="299625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矩形 7"/>
          <p:cNvSpPr/>
          <p:nvPr/>
        </p:nvSpPr>
        <p:spPr>
          <a:xfrm>
            <a:off x="791307" y="3447449"/>
            <a:ext cx="562709" cy="350829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矩形标注 8"/>
          <p:cNvSpPr/>
          <p:nvPr/>
        </p:nvSpPr>
        <p:spPr>
          <a:xfrm>
            <a:off x="5614789" y="4920265"/>
            <a:ext cx="4171050" cy="734375"/>
          </a:xfrm>
          <a:prstGeom prst="wedgeRectCallout">
            <a:avLst>
              <a:gd name="adj1" fmla="val -132988"/>
              <a:gd name="adj2" fmla="val -19794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【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审核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】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，进入基本信息审核页面</a:t>
            </a:r>
          </a:p>
        </p:txBody>
      </p:sp>
      <p:sp>
        <p:nvSpPr>
          <p:cNvPr id="11" name="矩形 10"/>
          <p:cNvSpPr/>
          <p:nvPr/>
        </p:nvSpPr>
        <p:spPr>
          <a:xfrm>
            <a:off x="911820" y="1006224"/>
            <a:ext cx="2813591" cy="4996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lvl="0" indent="-571500" algn="just" defTabSz="457200">
              <a:lnSpc>
                <a:spcPct val="150000"/>
              </a:lnSpc>
              <a:buFont typeface="Wingdings" panose="05000000000000000000" pitchFamily="2" charset="2"/>
              <a:buChar char="n"/>
              <a:tabLst>
                <a:tab pos="274320" algn="l"/>
              </a:tabLst>
              <a:defRPr/>
            </a:pPr>
            <a:r>
              <a:rPr lang="zh-CN" altLang="en-US" sz="2000" b="1" kern="2200" dirty="0">
                <a:solidFill>
                  <a:srgbClr val="E483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基本信息审核界面</a:t>
            </a:r>
            <a:endParaRPr lang="en-US" altLang="zh-CN" sz="2000" b="1" kern="2200" dirty="0">
              <a:solidFill>
                <a:srgbClr val="E4831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46664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627529" y="744071"/>
            <a:ext cx="1093694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627529" y="282406"/>
            <a:ext cx="40831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457200">
              <a:defRPr/>
            </a:pPr>
            <a:r>
              <a:rPr lang="zh-CN" altLang="en-US" sz="24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）教职工基本信息审核</a:t>
            </a:r>
            <a:r>
              <a:rPr lang="en-US" altLang="zh-CN" sz="24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-2</a:t>
            </a:r>
            <a:endParaRPr lang="zh-CN" altLang="en-US" sz="2400" b="1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655" y="1134989"/>
            <a:ext cx="11362690" cy="48863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8" name="矩形标注 17"/>
          <p:cNvSpPr/>
          <p:nvPr/>
        </p:nvSpPr>
        <p:spPr>
          <a:xfrm>
            <a:off x="7571123" y="1205737"/>
            <a:ext cx="4069891" cy="1151793"/>
          </a:xfrm>
          <a:prstGeom prst="wedgeRectCallout">
            <a:avLst>
              <a:gd name="adj1" fmla="val -41241"/>
              <a:gd name="adj2" fmla="val 12279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如信息有误，可以与本人沟通确认后点击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编辑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进行修改，然后点击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确定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进行保存，再审核通过。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也可选择退回给本人，由个人修改。</a:t>
            </a:r>
          </a:p>
        </p:txBody>
      </p:sp>
    </p:spTree>
    <p:extLst>
      <p:ext uri="{BB962C8B-B14F-4D97-AF65-F5344CB8AC3E}">
        <p14:creationId xmlns:p14="http://schemas.microsoft.com/office/powerpoint/2010/main" val="2188438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562" y="1780442"/>
            <a:ext cx="10426875" cy="41631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3" name="直接连接符 2"/>
          <p:cNvCxnSpPr/>
          <p:nvPr/>
        </p:nvCxnSpPr>
        <p:spPr>
          <a:xfrm>
            <a:off x="627529" y="744071"/>
            <a:ext cx="1093694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627529" y="282406"/>
            <a:ext cx="40831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457200">
              <a:defRPr/>
            </a:pPr>
            <a:r>
              <a:rPr lang="zh-CN" altLang="en-US" sz="24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）教职工基本信息审核</a:t>
            </a:r>
            <a:r>
              <a:rPr lang="en-US" altLang="zh-CN" sz="24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-3</a:t>
            </a:r>
            <a:endParaRPr lang="zh-CN" altLang="en-US" sz="2400" b="1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标注 4"/>
          <p:cNvSpPr/>
          <p:nvPr/>
        </p:nvSpPr>
        <p:spPr>
          <a:xfrm>
            <a:off x="7324888" y="975946"/>
            <a:ext cx="3331337" cy="1151793"/>
          </a:xfrm>
          <a:prstGeom prst="wedgeRectCallout">
            <a:avLst>
              <a:gd name="adj1" fmla="val -61377"/>
              <a:gd name="adj2" fmla="val 16275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此处填写通过理由，若涉及到复杂情况的，建议备注原因。</a:t>
            </a:r>
          </a:p>
        </p:txBody>
      </p:sp>
      <p:sp>
        <p:nvSpPr>
          <p:cNvPr id="6" name="矩形 5"/>
          <p:cNvSpPr/>
          <p:nvPr/>
        </p:nvSpPr>
        <p:spPr>
          <a:xfrm>
            <a:off x="868309" y="951820"/>
            <a:ext cx="224773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lvl="0" indent="-571500" algn="just" defTabSz="457200">
              <a:lnSpc>
                <a:spcPct val="150000"/>
              </a:lnSpc>
              <a:buFont typeface="Wingdings" panose="05000000000000000000" pitchFamily="2" charset="2"/>
              <a:buChar char="n"/>
              <a:tabLst>
                <a:tab pos="274320" algn="l"/>
              </a:tabLst>
              <a:defRPr/>
            </a:pPr>
            <a:r>
              <a:rPr lang="zh-CN" altLang="en-US" b="1" kern="2200" dirty="0">
                <a:solidFill>
                  <a:srgbClr val="E483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审核</a:t>
            </a:r>
            <a:r>
              <a:rPr lang="en-US" altLang="zh-CN" b="1" kern="2200" dirty="0">
                <a:solidFill>
                  <a:srgbClr val="E483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-【</a:t>
            </a:r>
            <a:r>
              <a:rPr lang="zh-CN" altLang="en-US" b="1" kern="2200" dirty="0">
                <a:solidFill>
                  <a:srgbClr val="E483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</a:t>
            </a:r>
            <a:r>
              <a:rPr lang="en-US" altLang="zh-CN" b="1" kern="2200" dirty="0">
                <a:solidFill>
                  <a:srgbClr val="E483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</a:p>
        </p:txBody>
      </p:sp>
    </p:spTree>
    <p:extLst>
      <p:ext uri="{BB962C8B-B14F-4D97-AF65-F5344CB8AC3E}">
        <p14:creationId xmlns:p14="http://schemas.microsoft.com/office/powerpoint/2010/main" val="362684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722" y="1556239"/>
            <a:ext cx="10448556" cy="45627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矩形标注 3"/>
          <p:cNvSpPr/>
          <p:nvPr/>
        </p:nvSpPr>
        <p:spPr>
          <a:xfrm>
            <a:off x="7790882" y="980342"/>
            <a:ext cx="3331337" cy="1151793"/>
          </a:xfrm>
          <a:prstGeom prst="wedgeRectCallout">
            <a:avLst>
              <a:gd name="adj1" fmla="val -56890"/>
              <a:gd name="adj2" fmla="val 12688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填写退回理由，有助于老师准确找到问题所在。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627529" y="744071"/>
            <a:ext cx="1093694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627529" y="282406"/>
            <a:ext cx="40831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457200">
              <a:defRPr/>
            </a:pPr>
            <a:r>
              <a:rPr lang="zh-CN" altLang="en-US" sz="24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）教职工基本信息审核</a:t>
            </a:r>
            <a:r>
              <a:rPr lang="en-US" altLang="zh-CN" sz="24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-4</a:t>
            </a:r>
            <a:endParaRPr lang="zh-CN" altLang="en-US" sz="2400" b="1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68309" y="951820"/>
            <a:ext cx="224773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lvl="0" indent="-571500" algn="just" defTabSz="457200">
              <a:lnSpc>
                <a:spcPct val="150000"/>
              </a:lnSpc>
              <a:buFont typeface="Wingdings" panose="05000000000000000000" pitchFamily="2" charset="2"/>
              <a:buChar char="n"/>
              <a:tabLst>
                <a:tab pos="274320" algn="l"/>
              </a:tabLst>
              <a:defRPr/>
            </a:pPr>
            <a:r>
              <a:rPr lang="zh-CN" altLang="en-US" b="1" kern="2200" dirty="0">
                <a:solidFill>
                  <a:srgbClr val="E483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审核</a:t>
            </a:r>
            <a:r>
              <a:rPr lang="en-US" altLang="zh-CN" b="1" kern="2200" dirty="0">
                <a:solidFill>
                  <a:srgbClr val="E483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-【</a:t>
            </a:r>
            <a:r>
              <a:rPr lang="zh-CN" altLang="en-US" b="1" kern="2200" dirty="0">
                <a:solidFill>
                  <a:srgbClr val="E483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退回</a:t>
            </a:r>
            <a:r>
              <a:rPr lang="en-US" altLang="zh-CN" b="1" kern="2200" dirty="0">
                <a:solidFill>
                  <a:srgbClr val="E483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</a:p>
        </p:txBody>
      </p:sp>
    </p:spTree>
    <p:extLst>
      <p:ext uri="{BB962C8B-B14F-4D97-AF65-F5344CB8AC3E}">
        <p14:creationId xmlns:p14="http://schemas.microsoft.com/office/powerpoint/2010/main" val="33037921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>
            <a:off x="627529" y="744071"/>
            <a:ext cx="1093694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627529" y="282406"/>
            <a:ext cx="40831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457200">
              <a:defRPr/>
            </a:pPr>
            <a:r>
              <a:rPr lang="zh-CN" altLang="en-US" sz="24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）教职工基本信息审核</a:t>
            </a:r>
            <a:r>
              <a:rPr lang="en-US" altLang="zh-CN" sz="24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-5</a:t>
            </a:r>
            <a:endParaRPr lang="zh-CN" altLang="en-US" sz="2400" b="1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195" y="1558925"/>
            <a:ext cx="9695609" cy="4548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矩形 8"/>
          <p:cNvSpPr/>
          <p:nvPr/>
        </p:nvSpPr>
        <p:spPr>
          <a:xfrm>
            <a:off x="1140870" y="897582"/>
            <a:ext cx="224773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lvl="0" indent="-571500" algn="just" defTabSz="457200">
              <a:lnSpc>
                <a:spcPct val="150000"/>
              </a:lnSpc>
              <a:buFont typeface="Wingdings" panose="05000000000000000000" pitchFamily="2" charset="2"/>
              <a:buChar char="n"/>
              <a:tabLst>
                <a:tab pos="274320" algn="l"/>
              </a:tabLst>
              <a:defRPr/>
            </a:pPr>
            <a:r>
              <a:rPr lang="zh-CN" altLang="en-US" b="1" kern="2200" dirty="0">
                <a:solidFill>
                  <a:srgbClr val="E483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审核</a:t>
            </a:r>
            <a:r>
              <a:rPr lang="en-US" altLang="zh-CN" b="1" kern="2200" dirty="0">
                <a:solidFill>
                  <a:srgbClr val="E483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-【</a:t>
            </a:r>
            <a:r>
              <a:rPr lang="zh-CN" altLang="en-US" b="1" kern="2200" dirty="0">
                <a:solidFill>
                  <a:srgbClr val="E483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修改</a:t>
            </a:r>
            <a:r>
              <a:rPr lang="en-US" altLang="zh-CN" b="1" kern="2200" dirty="0">
                <a:solidFill>
                  <a:srgbClr val="E483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</a:p>
        </p:txBody>
      </p:sp>
    </p:spTree>
    <p:extLst>
      <p:ext uri="{BB962C8B-B14F-4D97-AF65-F5344CB8AC3E}">
        <p14:creationId xmlns:p14="http://schemas.microsoft.com/office/powerpoint/2010/main" val="19751928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549" y="1822374"/>
            <a:ext cx="11398902" cy="36101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3" name="直接连接符 2"/>
          <p:cNvCxnSpPr/>
          <p:nvPr/>
        </p:nvCxnSpPr>
        <p:spPr>
          <a:xfrm>
            <a:off x="627529" y="744071"/>
            <a:ext cx="1093694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627529" y="282406"/>
            <a:ext cx="3159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457200">
              <a:defRPr/>
            </a:pPr>
            <a:r>
              <a:rPr lang="zh-CN" altLang="en-US" sz="24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）教学信息审核</a:t>
            </a:r>
            <a:r>
              <a:rPr lang="en-US" altLang="zh-CN" sz="24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-1</a:t>
            </a:r>
            <a:endParaRPr lang="zh-CN" altLang="en-US" sz="2400" b="1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标注 4"/>
          <p:cNvSpPr/>
          <p:nvPr/>
        </p:nvSpPr>
        <p:spPr>
          <a:xfrm>
            <a:off x="5944499" y="1205737"/>
            <a:ext cx="2118048" cy="769327"/>
          </a:xfrm>
          <a:prstGeom prst="wedgeRectCallout">
            <a:avLst>
              <a:gd name="adj1" fmla="val -56890"/>
              <a:gd name="adj2" fmla="val 12688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选择相应审核栏目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11820" y="1006224"/>
            <a:ext cx="281359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lvl="0" indent="-571500" algn="just" defTabSz="457200">
              <a:lnSpc>
                <a:spcPct val="150000"/>
              </a:lnSpc>
              <a:buFont typeface="Wingdings" panose="05000000000000000000" pitchFamily="2" charset="2"/>
              <a:buChar char="n"/>
              <a:tabLst>
                <a:tab pos="274320" algn="l"/>
              </a:tabLst>
              <a:defRPr/>
            </a:pPr>
            <a:r>
              <a:rPr lang="zh-CN" altLang="en-US" sz="2000" b="1" kern="2200" dirty="0">
                <a:solidFill>
                  <a:srgbClr val="E483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教学信息审核界面</a:t>
            </a:r>
            <a:endParaRPr lang="en-US" altLang="zh-CN" sz="2000" b="1" kern="2200" dirty="0">
              <a:solidFill>
                <a:srgbClr val="E4831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90964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878023" y="1759651"/>
            <a:ext cx="10435953" cy="4387362"/>
            <a:chOff x="327374" y="929906"/>
            <a:chExt cx="11522752" cy="5196253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7374" y="929906"/>
              <a:ext cx="11522752" cy="519625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6689" y="2570241"/>
              <a:ext cx="5576520" cy="336706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cxnSp>
        <p:nvCxnSpPr>
          <p:cNvPr id="4" name="直接连接符 3"/>
          <p:cNvCxnSpPr/>
          <p:nvPr/>
        </p:nvCxnSpPr>
        <p:spPr>
          <a:xfrm>
            <a:off x="627529" y="744071"/>
            <a:ext cx="1093694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627529" y="282406"/>
            <a:ext cx="3159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457200">
              <a:defRPr/>
            </a:pPr>
            <a:r>
              <a:rPr lang="zh-CN" altLang="en-US" sz="24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）教学信息审核</a:t>
            </a:r>
            <a:r>
              <a:rPr lang="en-US" altLang="zh-CN" sz="24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-2</a:t>
            </a:r>
            <a:endParaRPr lang="zh-CN" altLang="en-US" sz="2400" b="1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标注 6"/>
          <p:cNvSpPr/>
          <p:nvPr/>
        </p:nvSpPr>
        <p:spPr>
          <a:xfrm>
            <a:off x="5610390" y="810048"/>
            <a:ext cx="2390609" cy="769327"/>
          </a:xfrm>
          <a:prstGeom prst="wedgeRectCallout">
            <a:avLst>
              <a:gd name="adj1" fmla="val 147966"/>
              <a:gd name="adj2" fmla="val 26059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选择相应显示内容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99211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720" y="1579375"/>
            <a:ext cx="11234560" cy="45537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4" name="直接连接符 3"/>
          <p:cNvCxnSpPr/>
          <p:nvPr/>
        </p:nvCxnSpPr>
        <p:spPr>
          <a:xfrm>
            <a:off x="627529" y="744071"/>
            <a:ext cx="1093694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627529" y="282406"/>
            <a:ext cx="3159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457200">
              <a:defRPr/>
            </a:pPr>
            <a:r>
              <a:rPr lang="zh-CN" altLang="en-US" sz="24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）教学信息审核</a:t>
            </a:r>
            <a:r>
              <a:rPr lang="en-US" altLang="zh-CN" sz="24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-3</a:t>
            </a:r>
            <a:endParaRPr lang="zh-CN" altLang="en-US" sz="2400" b="1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标注 6"/>
          <p:cNvSpPr/>
          <p:nvPr/>
        </p:nvSpPr>
        <p:spPr>
          <a:xfrm>
            <a:off x="6120260" y="993531"/>
            <a:ext cx="2997363" cy="1793631"/>
          </a:xfrm>
          <a:prstGeom prst="wedgeRectCallout">
            <a:avLst>
              <a:gd name="adj1" fmla="val -212699"/>
              <a:gd name="adj2" fmla="val 7107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进行审核操作：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通过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退回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编辑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</a:p>
        </p:txBody>
      </p:sp>
      <p:sp>
        <p:nvSpPr>
          <p:cNvPr id="9" name="矩形 8"/>
          <p:cNvSpPr/>
          <p:nvPr/>
        </p:nvSpPr>
        <p:spPr>
          <a:xfrm>
            <a:off x="2207448" y="2977480"/>
            <a:ext cx="767620" cy="51553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矩形标注 9"/>
          <p:cNvSpPr/>
          <p:nvPr/>
        </p:nvSpPr>
        <p:spPr>
          <a:xfrm>
            <a:off x="5554468" y="4322833"/>
            <a:ext cx="2894940" cy="1709035"/>
          </a:xfrm>
          <a:prstGeom prst="wedgeRectCallout">
            <a:avLst>
              <a:gd name="adj1" fmla="val -148920"/>
              <a:gd name="adj2" fmla="val -8583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进行导出操作：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可将教学信息进行导出。实现数据统计与共享。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258824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720" y="1579375"/>
            <a:ext cx="11234560" cy="45537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4" name="直接连接符 3"/>
          <p:cNvCxnSpPr/>
          <p:nvPr/>
        </p:nvCxnSpPr>
        <p:spPr>
          <a:xfrm>
            <a:off x="627529" y="744071"/>
            <a:ext cx="1093694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627529" y="282406"/>
            <a:ext cx="3159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457200">
              <a:defRPr/>
            </a:pPr>
            <a:r>
              <a:rPr lang="zh-CN" altLang="en-US" sz="24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）教学信息审核</a:t>
            </a:r>
            <a:r>
              <a:rPr lang="en-US" altLang="zh-CN" sz="24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-3</a:t>
            </a:r>
            <a:endParaRPr lang="zh-CN" altLang="en-US" sz="2400" b="1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标注 6"/>
          <p:cNvSpPr/>
          <p:nvPr/>
        </p:nvSpPr>
        <p:spPr>
          <a:xfrm>
            <a:off x="6120260" y="993531"/>
            <a:ext cx="2997363" cy="1793631"/>
          </a:xfrm>
          <a:prstGeom prst="wedgeRectCallout">
            <a:avLst>
              <a:gd name="adj1" fmla="val -212699"/>
              <a:gd name="adj2" fmla="val 7107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进行审核操作：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通过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退回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编辑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</a:p>
        </p:txBody>
      </p:sp>
      <p:sp>
        <p:nvSpPr>
          <p:cNvPr id="9" name="矩形 8"/>
          <p:cNvSpPr/>
          <p:nvPr/>
        </p:nvSpPr>
        <p:spPr>
          <a:xfrm>
            <a:off x="2207448" y="2977480"/>
            <a:ext cx="767620" cy="51553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矩形标注 9"/>
          <p:cNvSpPr/>
          <p:nvPr/>
        </p:nvSpPr>
        <p:spPr>
          <a:xfrm>
            <a:off x="5554468" y="4322833"/>
            <a:ext cx="2894940" cy="1709035"/>
          </a:xfrm>
          <a:prstGeom prst="wedgeRectCallout">
            <a:avLst>
              <a:gd name="adj1" fmla="val -148920"/>
              <a:gd name="adj2" fmla="val -8583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进行导出操作：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可将教学信息进行导出。实现数据统计与共享。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39157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b="1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b="1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Chapter 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832222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112" y="2245019"/>
            <a:ext cx="11216657" cy="29767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911820" y="1006224"/>
            <a:ext cx="281359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lvl="0" indent="-571500" algn="just" defTabSz="457200">
              <a:lnSpc>
                <a:spcPct val="150000"/>
              </a:lnSpc>
              <a:buFont typeface="Wingdings" panose="05000000000000000000" pitchFamily="2" charset="2"/>
              <a:buChar char="n"/>
              <a:tabLst>
                <a:tab pos="274320" algn="l"/>
              </a:tabLst>
              <a:defRPr/>
            </a:pPr>
            <a:r>
              <a:rPr lang="zh-CN" altLang="en-US" sz="2000" b="1" kern="2200" dirty="0">
                <a:solidFill>
                  <a:srgbClr val="E483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教学信息审核界面</a:t>
            </a:r>
            <a:endParaRPr lang="en-US" altLang="zh-CN" sz="2000" b="1" kern="2200" dirty="0">
              <a:solidFill>
                <a:srgbClr val="E4831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7529" y="282406"/>
            <a:ext cx="3159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457200">
              <a:defRPr/>
            </a:pPr>
            <a:r>
              <a:rPr lang="zh-CN" altLang="en-US" sz="24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）科研信息审核</a:t>
            </a:r>
            <a:r>
              <a:rPr lang="en-US" altLang="zh-CN" sz="24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-1</a:t>
            </a:r>
            <a:endParaRPr lang="zh-CN" altLang="en-US" sz="2400" b="1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标注 4"/>
          <p:cNvSpPr/>
          <p:nvPr/>
        </p:nvSpPr>
        <p:spPr>
          <a:xfrm>
            <a:off x="5944499" y="1205737"/>
            <a:ext cx="2118048" cy="769327"/>
          </a:xfrm>
          <a:prstGeom prst="wedgeRectCallout">
            <a:avLst>
              <a:gd name="adj1" fmla="val -56890"/>
              <a:gd name="adj2" fmla="val 12688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选择相应审核栏目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627529" y="744071"/>
            <a:ext cx="1093694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1094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524" y="1144771"/>
            <a:ext cx="11551303" cy="50825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5" name="直接连接符 4"/>
          <p:cNvCxnSpPr/>
          <p:nvPr/>
        </p:nvCxnSpPr>
        <p:spPr>
          <a:xfrm>
            <a:off x="627529" y="744071"/>
            <a:ext cx="1093694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627529" y="282406"/>
            <a:ext cx="3159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457200">
              <a:defRPr/>
            </a:pPr>
            <a:r>
              <a:rPr lang="zh-CN" altLang="en-US" sz="24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）科研信息审核</a:t>
            </a:r>
            <a:r>
              <a:rPr lang="en-US" altLang="zh-CN" sz="24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-2</a:t>
            </a:r>
            <a:endParaRPr lang="zh-CN" altLang="en-US" sz="2400" b="1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标注 6"/>
          <p:cNvSpPr/>
          <p:nvPr/>
        </p:nvSpPr>
        <p:spPr>
          <a:xfrm>
            <a:off x="7993106" y="897971"/>
            <a:ext cx="2390609" cy="769327"/>
          </a:xfrm>
          <a:prstGeom prst="wedgeRectCallout">
            <a:avLst>
              <a:gd name="adj1" fmla="val 81029"/>
              <a:gd name="adj2" fmla="val 17488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选择相应显示内容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522528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726" y="1651517"/>
            <a:ext cx="11405744" cy="31490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4" name="直接连接符 3"/>
          <p:cNvCxnSpPr/>
          <p:nvPr/>
        </p:nvCxnSpPr>
        <p:spPr>
          <a:xfrm>
            <a:off x="627529" y="744071"/>
            <a:ext cx="1093694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627529" y="282406"/>
            <a:ext cx="3159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457200">
              <a:defRPr/>
            </a:pPr>
            <a:r>
              <a:rPr lang="zh-CN" altLang="en-US" sz="24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）科研信息审核</a:t>
            </a:r>
            <a:r>
              <a:rPr lang="en-US" altLang="zh-CN" sz="24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-3</a:t>
            </a:r>
            <a:endParaRPr lang="zh-CN" altLang="en-US" sz="2400" b="1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标注 6"/>
          <p:cNvSpPr/>
          <p:nvPr/>
        </p:nvSpPr>
        <p:spPr>
          <a:xfrm>
            <a:off x="7131375" y="513238"/>
            <a:ext cx="2997363" cy="1793631"/>
          </a:xfrm>
          <a:prstGeom prst="wedgeRectCallout">
            <a:avLst>
              <a:gd name="adj1" fmla="val -212699"/>
              <a:gd name="adj2" fmla="val 7107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进行审核操作：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通过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退回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编辑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</a:p>
        </p:txBody>
      </p:sp>
      <p:sp>
        <p:nvSpPr>
          <p:cNvPr id="10" name="矩形标注 9"/>
          <p:cNvSpPr/>
          <p:nvPr/>
        </p:nvSpPr>
        <p:spPr>
          <a:xfrm>
            <a:off x="5484129" y="3804087"/>
            <a:ext cx="2894940" cy="1709035"/>
          </a:xfrm>
          <a:prstGeom prst="wedgeRectCallout">
            <a:avLst>
              <a:gd name="adj1" fmla="val -148920"/>
              <a:gd name="adj2" fmla="val -8583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进行导出操作：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可将科研信息进行导出。实现数据统计与共享。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075563" y="2625787"/>
            <a:ext cx="658845" cy="51553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80352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b="1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b="1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审核记录查询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Chapter 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173611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454" y="1414340"/>
            <a:ext cx="11569092" cy="3958982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627529" y="744071"/>
            <a:ext cx="1093694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627529" y="282406"/>
            <a:ext cx="5006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457200">
              <a:defRPr/>
            </a:pPr>
            <a:r>
              <a:rPr lang="zh-CN" altLang="en-US" sz="24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）基本信息审核记录查询页面</a:t>
            </a:r>
            <a:r>
              <a:rPr lang="en-US" altLang="zh-CN" sz="24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-1</a:t>
            </a:r>
            <a:endParaRPr lang="zh-CN" altLang="en-US" sz="2400" b="1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标注 11"/>
          <p:cNvSpPr/>
          <p:nvPr/>
        </p:nvSpPr>
        <p:spPr>
          <a:xfrm>
            <a:off x="6648506" y="4281336"/>
            <a:ext cx="4915965" cy="706366"/>
          </a:xfrm>
          <a:prstGeom prst="wedgeRectCallout">
            <a:avLst>
              <a:gd name="adj1" fmla="val 19197"/>
              <a:gd name="adj2" fmla="val -37749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审核历史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，进入审核查询页面。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标注 6"/>
          <p:cNvSpPr/>
          <p:nvPr/>
        </p:nvSpPr>
        <p:spPr>
          <a:xfrm>
            <a:off x="1108317" y="5373322"/>
            <a:ext cx="5540189" cy="706366"/>
          </a:xfrm>
          <a:prstGeom prst="wedgeRectCallout">
            <a:avLst>
              <a:gd name="adj1" fmla="val -48915"/>
              <a:gd name="adj2" fmla="val -28911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查看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，可查阅审批具体内容及审核流程。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747774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266" y="1205736"/>
            <a:ext cx="11532639" cy="4781826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627529" y="744071"/>
            <a:ext cx="1093694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627529" y="282406"/>
            <a:ext cx="5006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457200">
              <a:defRPr/>
            </a:pPr>
            <a:r>
              <a:rPr lang="zh-CN" altLang="en-US" sz="24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）基本信息审核记录查询页面</a:t>
            </a:r>
            <a:r>
              <a:rPr lang="en-US" altLang="zh-CN" sz="24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-2</a:t>
            </a:r>
            <a:endParaRPr lang="zh-CN" altLang="en-US" sz="2400" b="1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标注 7"/>
          <p:cNvSpPr/>
          <p:nvPr/>
        </p:nvSpPr>
        <p:spPr>
          <a:xfrm>
            <a:off x="6304913" y="5724655"/>
            <a:ext cx="4958033" cy="525814"/>
          </a:xfrm>
          <a:prstGeom prst="wedgeRectCallout">
            <a:avLst>
              <a:gd name="adj1" fmla="val -155311"/>
              <a:gd name="adj2" fmla="val -30867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审核日制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，查看审批流程及审核意见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146975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52" y="1626577"/>
            <a:ext cx="11530096" cy="35345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4" name="直接连接符 3"/>
          <p:cNvCxnSpPr/>
          <p:nvPr/>
        </p:nvCxnSpPr>
        <p:spPr>
          <a:xfrm>
            <a:off x="627529" y="744071"/>
            <a:ext cx="1093694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627529" y="282406"/>
            <a:ext cx="5929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457200">
              <a:defRPr/>
            </a:pPr>
            <a:r>
              <a:rPr lang="zh-CN" altLang="en-US" sz="24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）教学、科研信息审核记录查询页面</a:t>
            </a:r>
            <a:r>
              <a:rPr lang="en-US" altLang="zh-CN" sz="24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-1</a:t>
            </a:r>
            <a:endParaRPr lang="zh-CN" altLang="en-US" sz="2400" b="1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标注 11"/>
          <p:cNvSpPr/>
          <p:nvPr/>
        </p:nvSpPr>
        <p:spPr>
          <a:xfrm>
            <a:off x="5536882" y="3393831"/>
            <a:ext cx="5813987" cy="706366"/>
          </a:xfrm>
          <a:prstGeom prst="wedgeRectCallout">
            <a:avLst>
              <a:gd name="adj1" fmla="val -114289"/>
              <a:gd name="adj2" fmla="val -9828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选择审核内容，点击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审核历史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进入审核查询页面。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221551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215" y="1341422"/>
            <a:ext cx="11637563" cy="4104818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627529" y="744071"/>
            <a:ext cx="1093694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627529" y="282406"/>
            <a:ext cx="5929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457200">
              <a:defRPr/>
            </a:pPr>
            <a:r>
              <a:rPr lang="zh-CN" altLang="en-US" sz="24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）教学、科研信息审核记录查询页面</a:t>
            </a:r>
            <a:r>
              <a:rPr lang="en-US" altLang="zh-CN" sz="24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-2</a:t>
            </a:r>
            <a:endParaRPr lang="zh-CN" altLang="en-US" sz="2400" b="1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标注 11"/>
          <p:cNvSpPr/>
          <p:nvPr/>
        </p:nvSpPr>
        <p:spPr>
          <a:xfrm>
            <a:off x="1425181" y="4342021"/>
            <a:ext cx="5504537" cy="525814"/>
          </a:xfrm>
          <a:prstGeom prst="wedgeRectCallout">
            <a:avLst>
              <a:gd name="adj1" fmla="val -56998"/>
              <a:gd name="adj2" fmla="val -29028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查看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，可查阅审批具体内容及审核流程。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标注 6"/>
          <p:cNvSpPr/>
          <p:nvPr/>
        </p:nvSpPr>
        <p:spPr>
          <a:xfrm>
            <a:off x="7449672" y="4717676"/>
            <a:ext cx="4194448" cy="526677"/>
          </a:xfrm>
          <a:prstGeom prst="wedgeRectCallout">
            <a:avLst>
              <a:gd name="adj1" fmla="val -48380"/>
              <a:gd name="adj2" fmla="val -31806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审核项目类别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标注 7"/>
          <p:cNvSpPr/>
          <p:nvPr/>
        </p:nvSpPr>
        <p:spPr>
          <a:xfrm>
            <a:off x="7720330" y="2010335"/>
            <a:ext cx="3001458" cy="526677"/>
          </a:xfrm>
          <a:prstGeom prst="wedgeRectCallout">
            <a:avLst>
              <a:gd name="adj1" fmla="val -118910"/>
              <a:gd name="adj2" fmla="val 1555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输入关键字查询审核记录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940704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24" y="968965"/>
            <a:ext cx="11878551" cy="5540834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627529" y="744071"/>
            <a:ext cx="1093694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627529" y="282406"/>
            <a:ext cx="5929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457200">
              <a:defRPr/>
            </a:pPr>
            <a:r>
              <a:rPr lang="zh-CN" altLang="en-US" sz="24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）教学、科研信息审核记录查询页面</a:t>
            </a:r>
            <a:r>
              <a:rPr lang="en-US" altLang="zh-CN" sz="24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-3</a:t>
            </a:r>
            <a:endParaRPr lang="zh-CN" altLang="en-US" sz="2400" b="1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标注 11"/>
          <p:cNvSpPr/>
          <p:nvPr/>
        </p:nvSpPr>
        <p:spPr>
          <a:xfrm>
            <a:off x="326144" y="5666383"/>
            <a:ext cx="4958033" cy="525814"/>
          </a:xfrm>
          <a:prstGeom prst="wedgeRectCallout">
            <a:avLst>
              <a:gd name="adj1" fmla="val -33837"/>
              <a:gd name="adj2" fmla="val -36218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审核日制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，查看审批流程及审核意见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579010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b="1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4.Q&amp;A</a:t>
            </a:r>
            <a:endParaRPr lang="zh-CN" altLang="en-US" b="1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Chapter 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12283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627529" y="744071"/>
            <a:ext cx="1093694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627529" y="282406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登陆方式</a:t>
            </a:r>
          </a:p>
        </p:txBody>
      </p:sp>
      <p:sp>
        <p:nvSpPr>
          <p:cNvPr id="2" name="矩形 1"/>
          <p:cNvSpPr/>
          <p:nvPr/>
        </p:nvSpPr>
        <p:spPr>
          <a:xfrm>
            <a:off x="1380565" y="948062"/>
            <a:ext cx="631115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marR="0" lvl="0" indent="-5715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>
                <a:tab pos="274320" algn="l"/>
              </a:tabLst>
              <a:defRPr/>
            </a:pPr>
            <a:r>
              <a:rPr kumimoji="0" lang="zh-CN" altLang="zh-CN" sz="2400" b="1" i="0" u="none" strike="noStrike" kern="2200" cap="none" spc="0" normalizeH="0" baseline="0" noProof="0" dirty="0">
                <a:ln>
                  <a:noFill/>
                </a:ln>
                <a:solidFill>
                  <a:srgbClr val="E4831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客户端</a:t>
            </a:r>
            <a:r>
              <a:rPr kumimoji="0" lang="zh-CN" altLang="en-US" sz="2400" b="1" i="0" u="none" strike="noStrike" kern="2200" cap="none" spc="0" normalizeH="0" baseline="0" noProof="0" dirty="0">
                <a:ln>
                  <a:noFill/>
                </a:ln>
                <a:solidFill>
                  <a:srgbClr val="E4831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建议使用</a:t>
            </a:r>
            <a:endParaRPr kumimoji="0" lang="en-US" altLang="zh-CN" sz="2400" b="1" i="0" u="none" strike="noStrike" kern="2200" cap="none" spc="0" normalizeH="0" baseline="0" noProof="0" dirty="0">
              <a:ln>
                <a:noFill/>
              </a:ln>
              <a:solidFill>
                <a:srgbClr val="E4831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1028700" marR="0" lvl="1" indent="-5715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>
                <a:tab pos="274320" algn="l"/>
              </a:tabLst>
              <a:defRPr/>
            </a:pPr>
            <a:r>
              <a:rPr kumimoji="0" lang="en-US" altLang="zh-CN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Chrome</a:t>
            </a:r>
          </a:p>
          <a:p>
            <a:pPr marL="1028700" marR="0" lvl="1" indent="-5715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>
                <a:tab pos="274320" algn="l"/>
              </a:tabLst>
              <a:defRPr/>
            </a:pPr>
            <a:r>
              <a:rPr kumimoji="0" lang="en-US" altLang="zh-CN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360</a:t>
            </a:r>
            <a:r>
              <a:rPr kumimoji="0" lang="zh-CN" altLang="zh-CN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安全浏览器</a:t>
            </a:r>
            <a:r>
              <a:rPr kumimoji="0" lang="en-US" altLang="zh-CN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8.1*</a:t>
            </a:r>
            <a:r>
              <a:rPr kumimoji="0" lang="zh-CN" altLang="zh-CN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</a:t>
            </a:r>
            <a:r>
              <a:rPr kumimoji="0" lang="en-US" altLang="zh-CN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360</a:t>
            </a:r>
            <a:r>
              <a:rPr kumimoji="0" lang="zh-CN" altLang="zh-CN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安全浏览器</a:t>
            </a:r>
            <a:r>
              <a:rPr kumimoji="0" lang="en-US" altLang="zh-CN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8.5*</a:t>
            </a:r>
            <a:r>
              <a:rPr lang="zh-CN" altLang="en-US" sz="200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极速模式</a:t>
            </a:r>
            <a:endParaRPr kumimoji="0" lang="en-US" altLang="zh-CN" sz="20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1028700" marR="0" lvl="1" indent="-5715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>
                <a:tab pos="274320" algn="l"/>
              </a:tabLst>
              <a:defRPr/>
            </a:pPr>
            <a:r>
              <a:rPr kumimoji="0" lang="en-US" altLang="zh-CN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Safari</a:t>
            </a:r>
          </a:p>
          <a:p>
            <a:pPr marL="1028700" marR="0" lvl="1" indent="-5715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>
                <a:tab pos="274320" algn="l"/>
              </a:tabLst>
              <a:defRPr/>
            </a:pPr>
            <a:endParaRPr kumimoji="0" lang="en-US" altLang="zh-CN" sz="20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571500" marR="0" lvl="0" indent="-5715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>
                <a:tab pos="274320" algn="l"/>
              </a:tabLst>
              <a:defRPr/>
            </a:pPr>
            <a:r>
              <a:rPr kumimoji="0" lang="zh-CN" altLang="en-US" sz="2400" b="1" i="0" u="none" strike="noStrike" kern="2200" cap="none" spc="0" normalizeH="0" baseline="0" noProof="0" dirty="0">
                <a:ln>
                  <a:noFill/>
                </a:ln>
                <a:solidFill>
                  <a:srgbClr val="E4831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登陆方式</a:t>
            </a:r>
            <a:endParaRPr kumimoji="0" lang="en-US" altLang="zh-CN" sz="2400" b="1" i="0" u="none" strike="noStrike" kern="2200" cap="none" spc="0" normalizeH="0" baseline="0" noProof="0" dirty="0">
              <a:ln>
                <a:noFill/>
              </a:ln>
              <a:solidFill>
                <a:srgbClr val="E4831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1028700" marR="0" lvl="1" indent="-5715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>
                <a:tab pos="274320" algn="l"/>
              </a:tabLst>
              <a:defRPr/>
            </a:pPr>
            <a:r>
              <a:rPr kumimoji="0" lang="en-US" altLang="zh-CN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hlinkClick r:id="rId2"/>
              </a:rPr>
              <a:t>http://hris.suda.edu.cn</a:t>
            </a:r>
            <a:r>
              <a:rPr kumimoji="0" lang="zh-CN" alt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（图</a:t>
            </a:r>
            <a:r>
              <a:rPr kumimoji="0" lang="en-US" altLang="zh-CN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kumimoji="0" lang="zh-CN" alt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）</a:t>
            </a:r>
            <a:endParaRPr kumimoji="0" lang="en-US" altLang="zh-CN" sz="20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1028700" marR="0" lvl="1" indent="-5715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>
                <a:tab pos="274320" algn="l"/>
              </a:tabLst>
              <a:defRPr/>
            </a:pPr>
            <a:r>
              <a:rPr kumimoji="0" lang="zh-CN" alt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点击“登陆”，跳转至“统一身份认证登陆”界面（图</a:t>
            </a:r>
            <a:r>
              <a:rPr kumimoji="0" lang="en-US" altLang="zh-CN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r>
              <a:rPr kumimoji="0" lang="zh-CN" alt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），输入用户名和密码后登陆。</a:t>
            </a:r>
            <a:endParaRPr kumimoji="0" lang="en-US" altLang="zh-CN" sz="20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/>
          <a:srcRect l="12502" r="13179"/>
          <a:stretch/>
        </p:blipFill>
        <p:spPr>
          <a:xfrm>
            <a:off x="7826188" y="885309"/>
            <a:ext cx="3639672" cy="2392593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9403976" y="3340655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图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6188" y="3810307"/>
            <a:ext cx="3639011" cy="2031402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9407279" y="5841709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图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045388" y="2081606"/>
            <a:ext cx="1183341" cy="29404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0381131" y="4531966"/>
            <a:ext cx="1004046" cy="74824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71759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107831" y="852854"/>
            <a:ext cx="10040815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dirty="0">
                <a:solidFill>
                  <a:srgbClr val="BD582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solidFill>
                  <a:srgbClr val="BD582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、系统中无审核数据？</a:t>
            </a:r>
            <a:endParaRPr lang="en-US" altLang="zh-CN" dirty="0">
              <a:solidFill>
                <a:srgbClr val="BD582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：（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）登录入口是否正确？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教职工个人数据系统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 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进入系统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）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个人是否仅保存尚未提交；（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3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）查看权限是否选择正确，若没有权限及时与人力资源处综合办联系。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695809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6CC18680-40E0-46F3-BCED-82F93D95A991}"/>
              </a:ext>
            </a:extLst>
          </p:cNvPr>
          <p:cNvGrpSpPr/>
          <p:nvPr/>
        </p:nvGrpSpPr>
        <p:grpSpPr>
          <a:xfrm>
            <a:off x="491117" y="866966"/>
            <a:ext cx="3071812" cy="5320305"/>
            <a:chOff x="491117" y="866966"/>
            <a:chExt cx="3071812" cy="5320305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421BFA4-712F-4A5F-8BB0-B40F7521DB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05"/>
            <a:stretch/>
          </p:blipFill>
          <p:spPr>
            <a:xfrm>
              <a:off x="1387833" y="866966"/>
              <a:ext cx="1216770" cy="1217701"/>
            </a:xfrm>
            <a:prstGeom prst="ellipse">
              <a:avLst/>
            </a:prstGeom>
          </p:spPr>
        </p:pic>
        <p:pic>
          <p:nvPicPr>
            <p:cNvPr id="7" name="Picture 60">
              <a:extLst>
                <a:ext uri="{FF2B5EF4-FFF2-40B4-BE49-F238E27FC236}">
                  <a16:creationId xmlns:a16="http://schemas.microsoft.com/office/drawing/2014/main" id="{92238D3A-7B33-4D2B-9586-A4B0FDBB1D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972130" y="2294599"/>
              <a:ext cx="2163762" cy="720725"/>
            </a:xfrm>
            <a:prstGeom prst="rect">
              <a:avLst/>
            </a:prstGeom>
            <a:noFill/>
            <a:ln w="28575" cap="flat" cmpd="sng" algn="ctr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58D9DF7C-6804-4DBE-AD04-0736E64F8C9A}"/>
                </a:ext>
              </a:extLst>
            </p:cNvPr>
            <p:cNvSpPr/>
            <p:nvPr/>
          </p:nvSpPr>
          <p:spPr>
            <a:xfrm>
              <a:off x="884818" y="3016568"/>
              <a:ext cx="2284413" cy="4000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1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Soochow University</a:t>
              </a: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314B4A23-BCC5-4507-A321-26E3B173C8E7}"/>
                </a:ext>
              </a:extLst>
            </p:cNvPr>
            <p:cNvSpPr/>
            <p:nvPr/>
          </p:nvSpPr>
          <p:spPr bwMode="auto">
            <a:xfrm>
              <a:off x="491117" y="5280913"/>
              <a:ext cx="3071812" cy="906358"/>
            </a:xfrm>
            <a:prstGeom prst="rect">
              <a:avLst/>
            </a:prstGeom>
          </p:spPr>
          <p:txBody>
            <a:bodyPr lIns="287995" tIns="143996" rIns="287995" bIns="143996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1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 </a:t>
              </a:r>
              <a:r>
                <a:rPr kumimoji="0" lang="en-US" altLang="zh-CN" sz="1600" b="1" i="1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Shizi</a:t>
              </a:r>
              <a:r>
                <a:rPr kumimoji="0" lang="en-US" altLang="zh-CN" sz="1600" b="1" i="1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Str. Suzhou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1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China 215006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1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www.suda.edu.cn</a:t>
              </a:r>
              <a:endParaRPr kumimoji="0" lang="zh-CN" altLang="en-US" sz="24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E3143407-9E6D-4B08-8BD3-A119B5F92D08}"/>
                </a:ext>
              </a:extLst>
            </p:cNvPr>
            <p:cNvCxnSpPr/>
            <p:nvPr/>
          </p:nvCxnSpPr>
          <p:spPr>
            <a:xfrm>
              <a:off x="884817" y="2187252"/>
              <a:ext cx="2286000" cy="158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E16DAFB6-376E-4747-8E7A-F7E9204B73D6}"/>
                </a:ext>
              </a:extLst>
            </p:cNvPr>
            <p:cNvCxnSpPr/>
            <p:nvPr/>
          </p:nvCxnSpPr>
          <p:spPr>
            <a:xfrm>
              <a:off x="884817" y="6135160"/>
              <a:ext cx="2286000" cy="158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矩形 1"/>
          <p:cNvSpPr/>
          <p:nvPr/>
        </p:nvSpPr>
        <p:spPr>
          <a:xfrm>
            <a:off x="4299438" y="756091"/>
            <a:ext cx="75350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系统审核过程中如有疑问可与人力资源处联系</a:t>
            </a:r>
            <a:endParaRPr lang="en-US" altLang="zh-CN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、办公电话</a:t>
            </a:r>
            <a:endParaRPr lang="en-US" altLang="zh-CN" sz="2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67503258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67165791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QQ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群</a:t>
            </a:r>
            <a:endParaRPr lang="en-US" altLang="zh-CN" sz="2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）人事秘书若有疑问可在苏大人事群（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37344612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）中提出</a:t>
            </a:r>
            <a:endParaRPr lang="en-US" altLang="zh-CN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）其他教职工若有疑问请加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QQ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群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712320831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552" y="3790250"/>
            <a:ext cx="2838450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434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077" y="1593239"/>
            <a:ext cx="5161084" cy="36715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7686" y="1593238"/>
            <a:ext cx="5161084" cy="36715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1744922" y="1021070"/>
            <a:ext cx="2523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人力资源处网站首页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418614" y="1021070"/>
            <a:ext cx="2938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苏州大学网站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教职员工</a:t>
            </a: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240FF914-18E5-4E29-8393-25662B3BB140}"/>
              </a:ext>
            </a:extLst>
          </p:cNvPr>
          <p:cNvCxnSpPr/>
          <p:nvPr/>
        </p:nvCxnSpPr>
        <p:spPr>
          <a:xfrm>
            <a:off x="627529" y="744071"/>
            <a:ext cx="1093694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3D60BCAB-3A1B-4930-96CB-2817BB2B789B}"/>
              </a:ext>
            </a:extLst>
          </p:cNvPr>
          <p:cNvSpPr txBox="1"/>
          <p:nvPr/>
        </p:nvSpPr>
        <p:spPr>
          <a:xfrm>
            <a:off x="627529" y="282406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登陆方式</a:t>
            </a:r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E8710767-00D5-41A3-A6E6-23FD1BDFB0D8}"/>
              </a:ext>
            </a:extLst>
          </p:cNvPr>
          <p:cNvCxnSpPr>
            <a:cxnSpLocks/>
          </p:cNvCxnSpPr>
          <p:nvPr/>
        </p:nvCxnSpPr>
        <p:spPr>
          <a:xfrm flipH="1" flipV="1">
            <a:off x="2728324" y="5419487"/>
            <a:ext cx="1326841" cy="41744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E8710767-00D5-41A3-A6E6-23FD1BDFB0D8}"/>
              </a:ext>
            </a:extLst>
          </p:cNvPr>
          <p:cNvCxnSpPr>
            <a:cxnSpLocks/>
          </p:cNvCxnSpPr>
          <p:nvPr/>
        </p:nvCxnSpPr>
        <p:spPr>
          <a:xfrm flipV="1">
            <a:off x="6620304" y="3525078"/>
            <a:ext cx="1794826" cy="231185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591D0B2C-64B9-479E-92D0-760A37AF026D}"/>
              </a:ext>
            </a:extLst>
          </p:cNvPr>
          <p:cNvSpPr txBox="1"/>
          <p:nvPr/>
        </p:nvSpPr>
        <p:spPr>
          <a:xfrm>
            <a:off x="4501224" y="5652264"/>
            <a:ext cx="1696278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/>
              <a:t>点击登录</a:t>
            </a:r>
          </a:p>
        </p:txBody>
      </p:sp>
    </p:spTree>
    <p:extLst>
      <p:ext uri="{BB962C8B-B14F-4D97-AF65-F5344CB8AC3E}">
        <p14:creationId xmlns:p14="http://schemas.microsoft.com/office/powerpoint/2010/main" val="686545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DE0EE72A-34A3-4BAB-8C06-FEB350A4337B}"/>
              </a:ext>
            </a:extLst>
          </p:cNvPr>
          <p:cNvSpPr txBox="1"/>
          <p:nvPr/>
        </p:nvSpPr>
        <p:spPr>
          <a:xfrm>
            <a:off x="595086" y="2413337"/>
            <a:ext cx="112195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6:00-19:00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2000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校外可直接登录系统</a:t>
            </a:r>
            <a:endParaRPr lang="en-US" altLang="zh-CN" sz="2000" u="sng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其他时间             </a:t>
            </a:r>
            <a:r>
              <a:rPr lang="zh-CN" altLang="en-US" sz="2000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  <a:r>
              <a:rPr lang="en-US" altLang="zh-CN" sz="2000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VPN</a:t>
            </a:r>
            <a:r>
              <a:rPr lang="zh-CN" altLang="en-US" sz="2000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后可访问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VPN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服务说明：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 http://its.suda.edu.cn/2268/list.htm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2091163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529" y="1293837"/>
            <a:ext cx="10936942" cy="4299867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>
          <a:xfrm>
            <a:off x="627529" y="744071"/>
            <a:ext cx="1093694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627529" y="282406"/>
            <a:ext cx="4185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登陆“教职工个人数据系统”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4984933" y="4867980"/>
            <a:ext cx="4582712" cy="618709"/>
          </a:xfrm>
          <a:prstGeom prst="roundRect">
            <a:avLst>
              <a:gd name="adj" fmla="val 609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教职工个人数据系统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，进行信息审核</a:t>
            </a:r>
            <a:endParaRPr lang="en-US" altLang="zh-CN" sz="1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E8710767-00D5-41A3-A6E6-23FD1BDFB0D8}"/>
              </a:ext>
            </a:extLst>
          </p:cNvPr>
          <p:cNvCxnSpPr/>
          <p:nvPr/>
        </p:nvCxnSpPr>
        <p:spPr>
          <a:xfrm flipH="1">
            <a:off x="3138556" y="1681290"/>
            <a:ext cx="508000" cy="103051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534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627529" y="744071"/>
            <a:ext cx="1093694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627529" y="282406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登陆方式</a:t>
            </a:r>
          </a:p>
        </p:txBody>
      </p:sp>
      <p:sp>
        <p:nvSpPr>
          <p:cNvPr id="16" name="矩形标注 15"/>
          <p:cNvSpPr/>
          <p:nvPr/>
        </p:nvSpPr>
        <p:spPr>
          <a:xfrm>
            <a:off x="7131450" y="2609766"/>
            <a:ext cx="4304264" cy="727864"/>
          </a:xfrm>
          <a:prstGeom prst="wedgeRectCallout">
            <a:avLst>
              <a:gd name="adj1" fmla="val -61596"/>
              <a:gd name="adj2" fmla="val 5625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审核人根据审核内容，选择权限进行登录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矩形标注 5"/>
          <p:cNvSpPr/>
          <p:nvPr/>
        </p:nvSpPr>
        <p:spPr>
          <a:xfrm>
            <a:off x="627529" y="1058985"/>
            <a:ext cx="4688541" cy="897445"/>
          </a:xfrm>
          <a:prstGeom prst="wedgeRectCallout">
            <a:avLst>
              <a:gd name="adj1" fmla="val -18066"/>
              <a:gd name="adj2" fmla="val 4693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457200">
              <a:defRPr/>
            </a:pP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、学院（部）、部门、直属单位审核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810" y="2809576"/>
            <a:ext cx="5762625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986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627529" y="744071"/>
            <a:ext cx="1093694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627529" y="282406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登陆方式</a:t>
            </a:r>
          </a:p>
        </p:txBody>
      </p:sp>
      <p:sp>
        <p:nvSpPr>
          <p:cNvPr id="16" name="矩形标注 15"/>
          <p:cNvSpPr/>
          <p:nvPr/>
        </p:nvSpPr>
        <p:spPr>
          <a:xfrm>
            <a:off x="7131450" y="2609766"/>
            <a:ext cx="4304264" cy="727864"/>
          </a:xfrm>
          <a:prstGeom prst="wedgeRectCallout">
            <a:avLst>
              <a:gd name="adj1" fmla="val -61596"/>
              <a:gd name="adj2" fmla="val 5625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审核人根据审核内容，选择权限进行登录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矩形标注 5"/>
          <p:cNvSpPr/>
          <p:nvPr/>
        </p:nvSpPr>
        <p:spPr>
          <a:xfrm>
            <a:off x="627529" y="1058985"/>
            <a:ext cx="4688541" cy="897445"/>
          </a:xfrm>
          <a:prstGeom prst="wedgeRectCallout">
            <a:avLst>
              <a:gd name="adj1" fmla="val -18066"/>
              <a:gd name="adj2" fmla="val 4693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457200">
              <a:defRPr/>
            </a:pP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、职能部门审核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775" y="2571150"/>
            <a:ext cx="5124450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023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694" y="1205736"/>
            <a:ext cx="11458791" cy="4849598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>
          <a:xfrm>
            <a:off x="627529" y="744071"/>
            <a:ext cx="1093694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627529" y="282406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权限切换</a:t>
            </a:r>
          </a:p>
        </p:txBody>
      </p:sp>
      <p:sp>
        <p:nvSpPr>
          <p:cNvPr id="6" name="矩形标注 5"/>
          <p:cNvSpPr/>
          <p:nvPr/>
        </p:nvSpPr>
        <p:spPr>
          <a:xfrm>
            <a:off x="5351018" y="255261"/>
            <a:ext cx="2905735" cy="950476"/>
          </a:xfrm>
          <a:prstGeom prst="wedgeRectCallout">
            <a:avLst>
              <a:gd name="adj1" fmla="val 105118"/>
              <a:gd name="adj2" fmla="val 4917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可在右上侧头像旁，点击进行权限切换</a:t>
            </a:r>
          </a:p>
        </p:txBody>
      </p:sp>
    </p:spTree>
    <p:extLst>
      <p:ext uri="{BB962C8B-B14F-4D97-AF65-F5344CB8AC3E}">
        <p14:creationId xmlns:p14="http://schemas.microsoft.com/office/powerpoint/2010/main" val="4122736834"/>
      </p:ext>
    </p:extLst>
  </p:cSld>
  <p:clrMapOvr>
    <a:masterClrMapping/>
  </p:clrMapOvr>
</p:sld>
</file>

<file path=ppt/theme/theme1.xml><?xml version="1.0" encoding="utf-8"?>
<a:theme xmlns:a="http://schemas.openxmlformats.org/drawingml/2006/main" name="回顾">
  <a:themeElements>
    <a:clrScheme name="回顾">
      <a:dk1>
        <a:srgbClr val="000000"/>
      </a:dk1>
      <a:lt1>
        <a:sysClr val="window" lastClr="CCE8C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1142</TotalTime>
  <Words>815</Words>
  <Application>Microsoft Office PowerPoint</Application>
  <PresentationFormat>宽屏</PresentationFormat>
  <Paragraphs>114</Paragraphs>
  <Slides>31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38" baseType="lpstr">
      <vt:lpstr>宋体</vt:lpstr>
      <vt:lpstr>微软雅黑</vt:lpstr>
      <vt:lpstr>Calibri</vt:lpstr>
      <vt:lpstr>Calibri Light</vt:lpstr>
      <vt:lpstr>Times New Roman</vt:lpstr>
      <vt:lpstr>Wingdings</vt:lpstr>
      <vt:lpstr>回顾</vt:lpstr>
      <vt:lpstr>PowerPoint 演示文稿</vt:lpstr>
      <vt:lpstr>1.登录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2. 审核操作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3.审核记录查询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4.Q&amp;A</vt:lpstr>
      <vt:lpstr>PowerPoint 演示文稿</vt:lpstr>
      <vt:lpstr>PowerPoint 演示文稿</vt:lpstr>
    </vt:vector>
  </TitlesOfParts>
  <Company>苏州美宜电子科技有限公司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张骏</dc:creator>
  <cp:lastModifiedBy>Jun Zhang</cp:lastModifiedBy>
  <cp:revision>208</cp:revision>
  <dcterms:created xsi:type="dcterms:W3CDTF">2018-11-29T07:51:51Z</dcterms:created>
  <dcterms:modified xsi:type="dcterms:W3CDTF">2019-08-07T01:21:58Z</dcterms:modified>
</cp:coreProperties>
</file>