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01" r:id="rId3"/>
    <p:sldId id="257" r:id="rId4"/>
    <p:sldId id="284" r:id="rId5"/>
    <p:sldId id="273" r:id="rId6"/>
    <p:sldId id="274" r:id="rId7"/>
    <p:sldId id="275" r:id="rId8"/>
    <p:sldId id="277" r:id="rId9"/>
    <p:sldId id="276" r:id="rId10"/>
    <p:sldId id="302" r:id="rId11"/>
    <p:sldId id="305" r:id="rId12"/>
    <p:sldId id="278" r:id="rId13"/>
    <p:sldId id="303" r:id="rId14"/>
    <p:sldId id="279" r:id="rId15"/>
    <p:sldId id="280" r:id="rId16"/>
    <p:sldId id="281" r:id="rId17"/>
    <p:sldId id="298" r:id="rId18"/>
    <p:sldId id="306" r:id="rId19"/>
    <p:sldId id="308" r:id="rId20"/>
    <p:sldId id="285" r:id="rId21"/>
    <p:sldId id="310" r:id="rId22"/>
    <p:sldId id="311" r:id="rId23"/>
    <p:sldId id="312" r:id="rId24"/>
    <p:sldId id="309" r:id="rId25"/>
    <p:sldId id="313" r:id="rId26"/>
    <p:sldId id="314" r:id="rId27"/>
    <p:sldId id="315" r:id="rId28"/>
    <p:sldId id="316" r:id="rId29"/>
    <p:sldId id="317" r:id="rId30"/>
    <p:sldId id="272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pchin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14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484A-91A3-4D86-A944-A9F442666AF4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0E5C-4BF9-468C-B257-088707606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0E5C-4BF9-468C-B257-08870760680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70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0E5C-4BF9-468C-B257-08870760680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7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商标-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49975"/>
            <a:ext cx="1438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2535337" y="6136057"/>
            <a:ext cx="6408837" cy="585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0" i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专注于数据采集和处理系统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b="0" i="1" dirty="0">
                <a:solidFill>
                  <a:schemeClr val="tx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Data Acquisition and Processing</a:t>
            </a: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198598" y="5628226"/>
            <a:ext cx="11852725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Tx/>
              <a:buFontTx/>
              <a:buNone/>
              <a:defRPr/>
            </a:pPr>
            <a:r>
              <a:rPr lang="en-US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——————————————————————————————————————————————————           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198598" y="795704"/>
            <a:ext cx="1215283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Tx/>
              <a:buFontTx/>
              <a:buNone/>
              <a:defRPr/>
            </a:pPr>
            <a:r>
              <a:rPr lang="en-US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——————————————————————————————————————————————————           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5CDA-B780-44AE-88DC-EBC330C50446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ACFB-A17A-4A41-8F45-5F720DFED0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zdx.survey-expert.cn/next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3835" y="2604135"/>
            <a:ext cx="117678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德派访问专家平台</a:t>
            </a:r>
          </a:p>
          <a:p>
            <a:pPr algn="ctr"/>
            <a:endParaRPr lang="en-US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多问卷项目简介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316855"/>
            <a:ext cx="3480180" cy="13920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790" y="295275"/>
            <a:ext cx="1007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项目发布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受访者编码格式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46570" y="1773338"/>
            <a:ext cx="493237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b="1" dirty="0"/>
              <a:t>项目发布</a:t>
            </a:r>
            <a:r>
              <a:rPr lang="en-US" altLang="zh-CN" b="1" dirty="0"/>
              <a:t>-</a:t>
            </a:r>
            <a:r>
              <a:rPr lang="zh-CN" altLang="en-US" b="1" dirty="0"/>
              <a:t>受访者编码格式配置：</a:t>
            </a:r>
          </a:p>
          <a:p>
            <a:pPr fontAlgn="auto">
              <a:lnSpc>
                <a:spcPct val="150000"/>
              </a:lnSpc>
            </a:pPr>
            <a:endParaRPr lang="zh-CN" altLang="en-US" b="1" dirty="0"/>
          </a:p>
          <a:p>
            <a:pPr fontAlgn="auto">
              <a:lnSpc>
                <a:spcPct val="150000"/>
              </a:lnSpc>
            </a:pPr>
            <a:r>
              <a:rPr lang="zh-CN" altLang="en-US" sz="1600" dirty="0"/>
              <a:t>此版块，可进行受访者编号要求设置，方便后期查看统计。设置保存后，可在数据录入页面查看该编码。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endParaRPr lang="zh-CN" altLang="en-US" dirty="0"/>
          </a:p>
          <a:p>
            <a:pPr fontAlgn="auto"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" y="1183640"/>
            <a:ext cx="5462270" cy="4604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790" y="295275"/>
            <a:ext cx="10070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项目发布设置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0905" y="1773338"/>
            <a:ext cx="493237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b="1" dirty="0"/>
              <a:t>项目发布</a:t>
            </a:r>
            <a:r>
              <a:rPr lang="en-US" altLang="zh-CN" b="1" dirty="0"/>
              <a:t>-</a:t>
            </a:r>
            <a:r>
              <a:rPr lang="zh-CN" altLang="en-US" b="1" dirty="0"/>
              <a:t>选择中央随机规则新建</a:t>
            </a:r>
          </a:p>
          <a:p>
            <a:pPr fontAlgn="auto">
              <a:lnSpc>
                <a:spcPct val="150000"/>
              </a:lnSpc>
            </a:pPr>
            <a:endParaRPr lang="zh-CN" altLang="en-US" b="1" dirty="0"/>
          </a:p>
          <a:p>
            <a:pPr fontAlgn="auto">
              <a:lnSpc>
                <a:spcPct val="150000"/>
              </a:lnSpc>
            </a:pPr>
            <a:r>
              <a:rPr lang="zh-CN" altLang="en-US" sz="1600" dirty="0"/>
              <a:t>选择后，可以进行中央随机设置。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endParaRPr lang="zh-CN" altLang="en-US" dirty="0"/>
          </a:p>
          <a:p>
            <a:pPr fontAlgn="auto"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1306195"/>
            <a:ext cx="6058535" cy="4185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96645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参数设置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4" y="1172833"/>
            <a:ext cx="4848665" cy="1823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4" y="2532355"/>
            <a:ext cx="4848666" cy="3332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5570806" y="1085203"/>
            <a:ext cx="6166340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参数设置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设置说明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盲态设置：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单盲：访问员不能看到（受访者不能看到）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入组信息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双盲：管理员与访问员均不能看到入组信息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开放：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管理员与访问员均能看到入组信息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随机种子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输入数字，必填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）：设置后，根据设置结果计算入组编码排列顺序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揭盲负责人：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可查看入组信息的负责人（一般双盲设置时需要）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样本量（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输入数字，必填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：最多能建立的受访者的数量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设计类型：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平行设计：从开始到结束都使用同一种药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交叉设计：上阶段使用一种药，下一阶段使用另一种药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适应设计：根据受访者情况进行药物选择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96645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参数设置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4" y="1172833"/>
            <a:ext cx="4848665" cy="1823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4" y="2532355"/>
            <a:ext cx="4848666" cy="3332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5570855" y="1056005"/>
            <a:ext cx="6445885" cy="530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参数设置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设置说明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随机类型</a:t>
            </a:r>
          </a:p>
          <a:p>
            <a:pPr marL="571500" indent="-2857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动态随机：区段长度不固定</a:t>
            </a:r>
          </a:p>
          <a:p>
            <a:pPr marL="571500" indent="-285750"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静态随机：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区段长度相等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中心样本限制（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必填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）：可设置中心（部门）可分配的最大受访者数量。一般分配是按中心（部门）顺序分配。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否：没有最大受访者数量限制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是：可设置某中心（部门）可建立的最大受访者数量，其中0表示不限制填写数量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完成参数设置的页面填写后，点击确定。如果修改，可点击创建的参数设置后面的操作栏进行修改操作。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注：每个项目只能有一个参数设置（不能同时存在两个），设置页面均是必填；完成参数设置后才能进行分组设置。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.4.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分组设置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1148265"/>
            <a:ext cx="5122803" cy="3114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767754" y="1089845"/>
            <a:ext cx="5880295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分组设置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分组信息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设计类型：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参数设置中选择的设计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样本量：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显示参数设置中的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样本数量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实验组数：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实验组个数，可整除样本量（必须是整数）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试验组号：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填写实验组号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试验组名：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填写实验组名称（可在入组信息中查看）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分组比例：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入组比例，可设置（必须使根据比例生成分的受访者数为整数）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受试者数：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根据分组比例自动计算，必须是整数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设置完成后，点击保存更新。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样本量必须能被试验组数整除；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分组比例需要提前计算好，必须保证受试者数是整数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分层设置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67754" y="1148265"/>
            <a:ext cx="588029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分层设置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分层规则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分层因子：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填写分层因子名称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分层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根据属性信息设置分层条件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如：属性信息中选择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条件设置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限制数量：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符合此条件的受访者数量（最大数量），达到此数量后，将不能再建立符合此条件的受访者。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设置完成后，点击确认，完成分层设置。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限制数量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 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，表示不限制人数；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分层设置不是必须设置项。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1148265"/>
            <a:ext cx="4848039" cy="3970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发布随机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67754" y="1148265"/>
            <a:ext cx="5880295" cy="419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发布随机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随机设置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总受试者数：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参数设置中设置，系统默认，不能修改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分组比例：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显示设置的分组比例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区段长度：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自行设置，可整除样本量（必须是整数，选填）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保存：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对修改后的区段长度进行保存；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预览（必须设置）：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可模拟随机结果，分配到中心（部门）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预览操作：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点击预览后，选择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start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，然后点击发布。发布后，才能在随机数中查看各个中心（部门）可入组受访者量。</a:t>
            </a:r>
          </a:p>
          <a:p>
            <a:pPr fontAlgn="auto">
              <a:lnSpc>
                <a:spcPct val="150000"/>
              </a:lnSpc>
            </a:pP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预览：必须设置，设置后，才能访问执行中进行受访者入组。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9" y="1322102"/>
            <a:ext cx="5426591" cy="1055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9" y="2703549"/>
            <a:ext cx="5426591" cy="2192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中央随机规则新建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64350" y="1263015"/>
            <a:ext cx="4752975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随机数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随机数查看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此页面可进行各个部门可入组受访者数量查看及删除操作。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展示各个部门可入组最多受访者数量信息；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可进行各个部门入组数量信息查看（是否使用）及删除</a:t>
            </a:r>
          </a:p>
          <a:p>
            <a:pPr marL="285750" indent="-285750"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删除操作：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点击部门后面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可查看该部门入组信息及是否使用，还可以进行删除等操作。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1263015"/>
            <a:ext cx="5888355" cy="1078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2531745"/>
            <a:ext cx="5888355" cy="3281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790" y="295275"/>
            <a:ext cx="891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受访者库预设分组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设置及说明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19265" y="1273175"/>
            <a:ext cx="511492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项目发布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选择受访者库预设分组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选择受访者库预设分组，选择相关匹配类型：</a:t>
            </a: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按部门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中心顺序匹配：选择后，建立的受访者编号会根据所在部门进行排序，部门编号需要在中央随机的分组设置，完成后，点击随机数，根据模板要求进行模板整理的导入。</a:t>
            </a: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按受访者库顺序匹配：选择，新建的受访者编号将按照顺序排序。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200785"/>
            <a:ext cx="5835015" cy="4455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351691" y="295421"/>
            <a:ext cx="80346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执行访问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数据录入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界面说明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1691" y="2979867"/>
            <a:ext cx="10628571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界面说明：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界面显示此访问员的所有受访者入组情况；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受访者信息包含：受访者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，部门（受访者所属的中心组），访问员，受访者姓名，受访者电话以及此受访者所处的访视阶段；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访问员可以通过点击右上方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按钮来进行新受访者的入组；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选择到相应的受访者，点击圈中区域，可以根据受访者的访视阶段进行相应的问卷填答；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90" y="1179830"/>
            <a:ext cx="112871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3886" y="322348"/>
            <a:ext cx="396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端使用目录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6434" y="1306504"/>
            <a:ext cx="2477803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访问专家平台介绍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访问专家登陆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多问卷项目功能介绍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288836" y="3992764"/>
            <a:ext cx="0" cy="18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74848" y="4084850"/>
            <a:ext cx="3383280" cy="1983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多问卷项目执行访问及数据管理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dist">
              <a:lnSpc>
                <a:spcPct val="150000"/>
              </a:lnSpc>
              <a:buFont typeface="+mj-lt"/>
              <a:buAutoNum type="arabicPeriod" startAt="6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执行访问功能介绍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dist">
              <a:lnSpc>
                <a:spcPct val="150000"/>
              </a:lnSpc>
              <a:buFont typeface="+mj-lt"/>
              <a:buAutoNum type="arabicPeriod" startAt="6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dist">
              <a:lnSpc>
                <a:spcPct val="150000"/>
              </a:lnSpc>
              <a:buFont typeface="+mj-lt"/>
              <a:buAutoNum type="arabicPeriod" startAt="11"/>
            </a:pP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 flipV="1">
            <a:off x="6281334" y="1380439"/>
            <a:ext cx="7010" cy="18309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42332" y="4084850"/>
            <a:ext cx="3219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统计分析简介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统计分析简介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42332" y="1306886"/>
            <a:ext cx="3077291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多问卷项目创建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创建及发布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中央随机功能介绍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受访者库预设分组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4348478" y="1963860"/>
            <a:ext cx="720000" cy="720002"/>
          </a:xfrm>
          <a:prstGeom prst="flowChartConnector">
            <a:avLst/>
          </a:prstGeom>
          <a:solidFill>
            <a:srgbClr val="0FB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流程图: 联系 53"/>
          <p:cNvSpPr/>
          <p:nvPr/>
        </p:nvSpPr>
        <p:spPr>
          <a:xfrm>
            <a:off x="9994423" y="1935925"/>
            <a:ext cx="720000" cy="720002"/>
          </a:xfrm>
          <a:prstGeom prst="flowChartConnector">
            <a:avLst/>
          </a:prstGeom>
          <a:solidFill>
            <a:srgbClr val="0FB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流程图: 联系 54"/>
          <p:cNvSpPr/>
          <p:nvPr/>
        </p:nvSpPr>
        <p:spPr>
          <a:xfrm>
            <a:off x="4348478" y="4627484"/>
            <a:ext cx="720000" cy="720002"/>
          </a:xfrm>
          <a:prstGeom prst="flowChartConnector">
            <a:avLst/>
          </a:prstGeom>
          <a:solidFill>
            <a:srgbClr val="0FB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流程图: 联系 54"/>
          <p:cNvSpPr/>
          <p:nvPr/>
        </p:nvSpPr>
        <p:spPr>
          <a:xfrm>
            <a:off x="9994423" y="4590080"/>
            <a:ext cx="720000" cy="720002"/>
          </a:xfrm>
          <a:prstGeom prst="flowChartConnector">
            <a:avLst/>
          </a:prstGeom>
          <a:solidFill>
            <a:srgbClr val="0FB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执行访问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数据录入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受访者入组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3370" y="1597025"/>
            <a:ext cx="46570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执行访问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受访者入组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点击执行访问中新建按钮，填写受访者信息，点击确认。系统会显示该受访者的入组凭证信息。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入组后，可以对该受访者进行访问。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340" y="2606675"/>
            <a:ext cx="5800090" cy="3114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0340" y="1118235"/>
            <a:ext cx="580009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执行访问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-APP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3370" y="1597025"/>
            <a:ext cx="4657090" cy="272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执行访问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-APP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点击生成离线包后，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端才能查看到此问卷。</a:t>
            </a:r>
          </a:p>
          <a:p>
            <a:pPr fontAlgn="auto">
              <a:lnSpc>
                <a:spcPct val="150000"/>
              </a:lnSpc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问卷更新后，需要重新生成离线包，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才能访问最新问卷</a:t>
            </a: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中央随机功能暂不支持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端访问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90" y="1122045"/>
            <a:ext cx="5534025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执行访问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质疑处理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90" y="1264285"/>
            <a:ext cx="630555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7046595" y="1264285"/>
            <a:ext cx="46723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执行访问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质疑处理</a:t>
            </a: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该页面显示此账号项目相关的全部质疑信息，访问员或者管理员可进行质疑查看与处理。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质疑中：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访问员需要处理的质疑，可点击操作处理。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待确认：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管理员需要确认的质疑，可以确认访问员处理的质疑通过，也可以再次打回给访问员。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已关闭：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显示完成质疑情况。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执行访问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日程管理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6595" y="1264285"/>
            <a:ext cx="4672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执行访问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日程管理</a:t>
            </a: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该页面显示可访问卷、终止问卷等信息。也可以根据左侧日历选择时间查询该信息。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8340" y="1264285"/>
            <a:ext cx="5353685" cy="4110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230" y="3926205"/>
            <a:ext cx="10687685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进度统计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点可查看项目问卷访问完成情况。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4840" y="1399540"/>
            <a:ext cx="105060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230" y="3926205"/>
            <a:ext cx="106876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查看审核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可针对以完成的问卷进行问卷查看或审核（也可以进行问卷删除，删除后，不能恢复问卷，请谨慎操作）。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3230" y="1367790"/>
            <a:ext cx="8801100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核查规则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230" y="3926205"/>
            <a:ext cx="106876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核查规则</a:t>
            </a: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可以设置两个不同问卷中的问题进行逻辑核查，有问题将在核查结果中呈现。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1015" y="1334135"/>
            <a:ext cx="10629900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7.3.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人工核查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230" y="3926205"/>
            <a:ext cx="106876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人工核查</a:t>
            </a:r>
          </a:p>
          <a:p>
            <a:pPr fontAlgn="auto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管理员可以根据条件筛选，选择需要核查的问卷，进行提出质疑，提出后，访问员才能进行质疑处理操作。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3230" y="1237615"/>
            <a:ext cx="9153525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213261" y="295421"/>
            <a:ext cx="108431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7.4.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数据管理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人工核查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提出质疑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9724" y="4192025"/>
            <a:ext cx="10972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勾选图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需要质疑的问卷点击问卷操作栏中的图标， 进入图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点击批量质疑，选择需要质疑的题目，质疑类型，填写质疑描述，点击提交；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提交后会显示质疑成功，右上角会出现确认所有质疑，点击即可。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9" y="1142180"/>
            <a:ext cx="5536708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61" y="1133000"/>
            <a:ext cx="4779872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6436" y="3704220"/>
            <a:ext cx="97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6251" y="3693697"/>
            <a:ext cx="97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96910" y="2953407"/>
            <a:ext cx="276370" cy="1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213261" y="295421"/>
            <a:ext cx="108431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统计分析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2284" y="3292865"/>
            <a:ext cx="10972800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统计分析</a:t>
            </a:r>
          </a:p>
          <a:p>
            <a:pPr fontAlgn="auto">
              <a:lnSpc>
                <a:spcPct val="150000"/>
              </a:lnSpc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可进行数据下载与分析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统计分析支持：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频数分析、交叉分析、自定义分析、答案来源分析</a:t>
            </a: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数据下载支持：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回答格式、数值格式、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SPSS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格式的数据进行下载。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115" y="1221105"/>
            <a:ext cx="10906125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94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登陆访问专家（最好使用谷歌浏览器）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30" y="1342900"/>
            <a:ext cx="8333333" cy="3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72197" y="4839286"/>
            <a:ext cx="9481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登陆网址：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http://szdx.survey-expert.cn/next/login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注意：最好使用谷歌浏览器进行平台登录等操作。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320" y="2014696"/>
            <a:ext cx="36362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</a:p>
        </p:txBody>
      </p:sp>
      <p:sp>
        <p:nvSpPr>
          <p:cNvPr id="3" name="矩形 2"/>
          <p:cNvSpPr/>
          <p:nvPr/>
        </p:nvSpPr>
        <p:spPr>
          <a:xfrm>
            <a:off x="5052872" y="3122692"/>
            <a:ext cx="200787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THANK YOU /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9481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" y="1238885"/>
            <a:ext cx="10504805" cy="1819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85775" y="3016885"/>
            <a:ext cx="1089025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设计问卷（包含问卷列表、流程设置、项目发布）：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可进行问卷建立、流程配置及项目发布等；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中央随机（包含参数设置、分组设置、分层设置、发布随机、随机数）：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进行中央随机设置；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执行访问（包含数据录入、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访问、质疑处理、日程管理）：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可进场受访者入组访问，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端离线包生成、进行质疑处理、日程查看等；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数据管理（包含进度统计、查看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审核、核查规则、人工核查）：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进行进度的查看、问卷查看审核、人工质疑等；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统计分析（包含统计分析、数据下载）：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进行数据下载及分析统计。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创建项目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7" y="1379890"/>
            <a:ext cx="6257143" cy="36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74523" y="1507754"/>
            <a:ext cx="3938954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多问卷项目创建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点击创建项目，弹出新建项目弹窗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选择多问卷项目，填写项目名称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点击创建，创建完成。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创建子问卷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115" y="3813810"/>
            <a:ext cx="580326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创建子问卷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点击多问卷项目中的设计问卷，进入问卷列表页面。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点击新建或者新建问卷按钮，创建问卷子问卷，创建方式与创建单问卷一致，完成后，进行问卷保存。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1210310"/>
            <a:ext cx="4425315" cy="2552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1122030"/>
            <a:ext cx="5228492" cy="426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子问卷发布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2615" y="3836670"/>
            <a:ext cx="1077023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子问卷发布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点击问卷列表中子问卷操作栏中的设置；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点击公开设定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公开中，点击保存更新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注：子问卷公开后，才能进行流程设置、项目发布等操作。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" y="1171575"/>
            <a:ext cx="7849870" cy="2708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277" y="2356148"/>
            <a:ext cx="3028571" cy="4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691" y="295422"/>
            <a:ext cx="76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流程设置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5770" y="3833495"/>
            <a:ext cx="6182360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流程设置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点击新建或新建流程按钮，弹出流程设置表；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填写设置表信息，完成后，点击确定；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注：设置好全部子问卷流程后，才能进入发布设置。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208405"/>
            <a:ext cx="5313680" cy="269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55" y="1208405"/>
            <a:ext cx="3724275" cy="2643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243955" y="3851275"/>
            <a:ext cx="552894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设置注意：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流程：问卷设置流程设置后，每位受访者还能访问一次；问卷设置事件后，可以访问多次；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除了事件问卷，其他问卷均按照流程设置顺序访问，及：前一阶段完成后，才能进行下一阶段问卷访问。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790" y="295275"/>
            <a:ext cx="8345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3.5.1.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多问卷项目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项目发布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项目设置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64580" y="1232535"/>
            <a:ext cx="5922010" cy="419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fontAlgn="auto">
              <a:lnSpc>
                <a:spcPct val="150000"/>
              </a:lnSpc>
            </a:pPr>
            <a:r>
              <a:rPr lang="zh-CN" altLang="en-US" b="1" dirty="0"/>
              <a:t>项目发布</a:t>
            </a:r>
            <a:r>
              <a:rPr lang="en-US" altLang="zh-CN" b="1" dirty="0"/>
              <a:t>-</a:t>
            </a:r>
            <a:r>
              <a:rPr lang="zh-CN" altLang="en-US" b="1" dirty="0"/>
              <a:t>项目设置：</a:t>
            </a:r>
            <a:endParaRPr lang="en-US" altLang="zh-CN" dirty="0"/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/>
              <a:t>项目名称：</a:t>
            </a:r>
            <a:r>
              <a:rPr lang="zh-CN" altLang="en-US" sz="1600" dirty="0"/>
              <a:t>多问卷项目名称，可修改；</a:t>
            </a:r>
            <a:endParaRPr lang="en-US" altLang="zh-CN" sz="1600" dirty="0"/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/>
              <a:t>公开状态：</a:t>
            </a:r>
            <a:endParaRPr lang="en-US" altLang="zh-CN" sz="1600" dirty="0"/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</a:rPr>
              <a:t>公开中：</a:t>
            </a:r>
            <a:r>
              <a:rPr lang="zh-CN" altLang="en-US" sz="1600" dirty="0"/>
              <a:t>选择此状态后才能进行访问</a:t>
            </a:r>
            <a:endParaRPr lang="en-US" altLang="zh-CN" sz="1600" dirty="0"/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编辑：项目处于编辑状态中，不可访问</a:t>
            </a:r>
            <a:endParaRPr lang="en-US" altLang="zh-CN" sz="1600" dirty="0"/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公开结束：项目结束，不能访问</a:t>
            </a:r>
            <a:endParaRPr lang="en-US" altLang="zh-CN" sz="1600" dirty="0"/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/>
              <a:t>受访者分组来源：</a:t>
            </a:r>
            <a:endParaRPr lang="en-US" altLang="zh-CN" sz="1600" dirty="0"/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无规则新建：默认系统规则新建受访者入组</a:t>
            </a:r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中央随机规则新建：按照设置规则创建受访者信息，此规则需要在中央随机版块中进行配置（后重点讲述）</a:t>
            </a:r>
            <a:endParaRPr lang="en-US" altLang="zh-CN" sz="1600" dirty="0"/>
          </a:p>
          <a:p>
            <a:pPr marL="57150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受访者库预设分组：需提前设置好随机列表导入平台</a:t>
            </a:r>
            <a:endParaRPr lang="en-US" altLang="zh-CN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1224915"/>
            <a:ext cx="5537835" cy="4296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971e46f-b272-4c19-a0c1-b168df0b87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3500</Words>
  <Application>Microsoft Office PowerPoint</Application>
  <PresentationFormat>Widescreen</PresentationFormat>
  <Paragraphs>208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华文细黑</vt:lpstr>
      <vt:lpstr>宋体</vt:lpstr>
      <vt:lpstr>微软雅黑</vt:lpstr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韩健</dc:creator>
  <cp:lastModifiedBy>hao peng</cp:lastModifiedBy>
  <cp:revision>168</cp:revision>
  <dcterms:created xsi:type="dcterms:W3CDTF">2017-09-13T00:32:00Z</dcterms:created>
  <dcterms:modified xsi:type="dcterms:W3CDTF">2019-04-30T02:17:55Z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